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3" r:id="rId5"/>
    <p:sldMasterId id="2147485582" r:id="rId6"/>
  </p:sldMasterIdLst>
  <p:notesMasterIdLst>
    <p:notesMasterId r:id="rId12"/>
  </p:notesMasterIdLst>
  <p:handoutMasterIdLst>
    <p:handoutMasterId r:id="rId13"/>
  </p:handoutMasterIdLst>
  <p:sldIdLst>
    <p:sldId id="392" r:id="rId7"/>
    <p:sldId id="871" r:id="rId8"/>
    <p:sldId id="872" r:id="rId9"/>
    <p:sldId id="873" r:id="rId10"/>
    <p:sldId id="874" r:id="rId11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HUDAYIOGLUGUL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  <a:srgbClr val="FF6600"/>
    <a:srgbClr val="FF9900"/>
    <a:srgbClr val="FFCC66"/>
    <a:srgbClr val="FFFF99"/>
    <a:srgbClr val="669900"/>
    <a:srgbClr val="1D9EFF"/>
    <a:srgbClr val="FF6D6D"/>
    <a:srgbClr val="AFDDFF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7829" autoAdjust="0"/>
  </p:normalViewPr>
  <p:slideViewPr>
    <p:cSldViewPr snapToGrid="0">
      <p:cViewPr varScale="1">
        <p:scale>
          <a:sx n="85" d="100"/>
          <a:sy n="85" d="100"/>
        </p:scale>
        <p:origin x="137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06"/>
    </p:cViewPr>
  </p:sorterViewPr>
  <p:notesViewPr>
    <p:cSldViewPr snapToGrid="0">
      <p:cViewPr varScale="1">
        <p:scale>
          <a:sx n="56" d="100"/>
          <a:sy n="56" d="100"/>
        </p:scale>
        <p:origin x="-186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152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23.01.2013</a:t>
            </a:r>
            <a:endParaRPr lang="fr-F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Cash Management / Özlen Hüdayioğlu Gül 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152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7E4023-1967-44DF-9F30-8AE0625CDD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92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52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23.01.2013</a:t>
            </a: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471"/>
            <a:ext cx="5438776" cy="44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1"/>
              <a:t>Cliquez pour modifier les styles du texte du masque</a:t>
            </a:r>
          </a:p>
          <a:p>
            <a:pPr lvl="1"/>
            <a:r>
              <a:rPr lang="tr-TR" noProof="1"/>
              <a:t>Deuxième niveau</a:t>
            </a:r>
          </a:p>
          <a:p>
            <a:pPr lvl="2"/>
            <a:r>
              <a:rPr lang="tr-TR" noProof="1"/>
              <a:t>Troisième niveau</a:t>
            </a:r>
          </a:p>
          <a:p>
            <a:pPr lvl="3"/>
            <a:r>
              <a:rPr lang="tr-TR" noProof="1"/>
              <a:t>Quatrième niveau</a:t>
            </a:r>
          </a:p>
          <a:p>
            <a:pPr lvl="4"/>
            <a:r>
              <a:rPr lang="tr-TR" noProof="1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Cash Management / Özlen Hüdayioğlu Gül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52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0C816D-E494-4560-9912-4C6EF5EE5767}" type="slidenum">
              <a:rPr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505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onstructionUK_essais_4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F_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38138"/>
            <a:ext cx="74993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C:\Users\nihalz\Desktop\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005138"/>
            <a:ext cx="5240337" cy="512762"/>
          </a:xfrm>
        </p:spPr>
        <p:txBody>
          <a:bodyPr anchor="ctr"/>
          <a:lstStyle>
            <a:lvl1pPr marL="0" indent="0"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0450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5821-F764-4A14-9BAF-7558B66A4C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1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C89A-501B-4F57-8AB4-43FDA7B2C6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59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onstructionUK_essais_4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F_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34963"/>
            <a:ext cx="74993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:\Users\nihalz\Desktop\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47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341688"/>
            <a:ext cx="5240337" cy="512762"/>
          </a:xfrm>
        </p:spPr>
        <p:txBody>
          <a:bodyPr anchor="ctr"/>
          <a:lstStyle>
            <a:lvl1pPr marL="0" indent="0" algn="r">
              <a:spcBef>
                <a:spcPct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63536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1E83-4E4E-4112-954C-7E22C0C19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04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93D0-16DA-41BC-A69F-DB65A9874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14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8806-0374-4BBD-93C0-6D41066FF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0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9F7B-A44E-4D58-AA1F-C2336FDB9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91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952E-A044-4A92-8CD6-DF002BBFD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57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A4F5-5A07-4A50-9ED5-01124F4563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37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7B67-281F-4AF1-A935-7E594407F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ADCD-D3C0-49C9-873B-A1F818CED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7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AB3-9645-4C32-8DDF-A68F066C01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9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5EEF-EC73-487F-BAC6-B16A2854D0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52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19C4-8594-46AE-959A-3DA721AD1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95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eille ent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894900"/>
            <a:ext cx="7772400" cy="1362075"/>
          </a:xfrm>
        </p:spPr>
        <p:txBody>
          <a:bodyPr anchor="t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259520"/>
            <a:ext cx="7772400" cy="11664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93ADC-F841-4D28-BA25-069C9B20DAA6}" type="datetime1">
              <a:rPr lang="fr-FR" altLang="en-US"/>
              <a:pPr>
                <a:defRPr/>
              </a:pPr>
              <a:t>17/10/2023</a:t>
            </a:fld>
            <a:endParaRPr lang="fr-F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BA11-46F5-4A40-877D-2123D09C3A5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68980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11275"/>
            <a:ext cx="8361419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chemeClr val="accent6"/>
              </a:buClr>
              <a:defRPr sz="2000">
                <a:solidFill>
                  <a:schemeClr val="accent6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4962-0228-422A-8A49-0A1ACF067190}" type="datetime1">
              <a:rPr lang="fr-FR" altLang="en-US"/>
              <a:pPr>
                <a:defRPr/>
              </a:pPr>
              <a:t>17/10/2023</a:t>
            </a:fld>
            <a:endParaRPr lang="fr-F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9ED5-31D0-4B6E-96A9-B978CCCDDCE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70594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11275"/>
            <a:ext cx="410368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1407" y="1311910"/>
            <a:ext cx="41044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8A719-32CD-463F-812F-4BAB94AD560C}" type="datetime1">
              <a:rPr lang="fr-FR" altLang="en-US"/>
              <a:pPr>
                <a:defRPr/>
              </a:pPr>
              <a:t>17/10/2023</a:t>
            </a:fld>
            <a:endParaRPr lang="fr-FR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FD205-DD4C-4EB2-94FF-87A5FC73FBE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05420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positive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79F4C-8BEB-447B-A271-FE4EA052209E}" type="datetime1">
              <a:rPr lang="fr-FR" altLang="en-US"/>
              <a:pPr>
                <a:defRPr/>
              </a:pPr>
              <a:t>17/10/2023</a:t>
            </a:fld>
            <a:endParaRPr lang="fr-FR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8366-6925-455B-92EC-8B98573A6A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7974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DB19-95E9-4828-8A40-55BBAE4D200B}" type="datetime1">
              <a:rPr lang="fr-FR" altLang="en-US"/>
              <a:pPr>
                <a:defRPr/>
              </a:pPr>
              <a:t>17/10/2023</a:t>
            </a:fld>
            <a:endParaRPr lang="fr-F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6587-4AFC-4E1C-9183-ACFC3D54D88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48724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08ED-90D9-4F19-AFFD-58F5F941376A}" type="datetime1">
              <a:rPr lang="fr-FR" altLang="en-US"/>
              <a:pPr>
                <a:defRPr/>
              </a:pPr>
              <a:t>17/10/2023</a:t>
            </a:fld>
            <a:endParaRPr lang="fr-F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D3C9-6069-4A74-BACD-79BF6644A75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9026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Tuesday, October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AFF7-76A1-476D-939B-1CEF56CD17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73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14F0-4FDE-41F4-A0FF-30A701D8A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46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250825" y="139700"/>
            <a:ext cx="4924425" cy="823913"/>
          </a:xfrm>
          <a:prstGeom prst="rect">
            <a:avLst/>
          </a:prstGeom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2800" b="1" spc="-150" dirty="0">
              <a:solidFill>
                <a:prstClr val="black"/>
              </a:solidFill>
              <a:latin typeface="Corbel" pitchFamily="34" charset="0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50825" y="139700"/>
            <a:ext cx="4924425" cy="823913"/>
          </a:xfrm>
          <a:prstGeom prst="rect">
            <a:avLst/>
          </a:prstGeom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2800" b="1" spc="-150" dirty="0">
              <a:solidFill>
                <a:prstClr val="black"/>
              </a:solidFill>
              <a:latin typeface="Corbel" pitchFamily="34" charset="0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50825" y="966788"/>
            <a:ext cx="5340350" cy="490537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500" spc="-150" dirty="0">
              <a:solidFill>
                <a:srgbClr val="008458"/>
              </a:solidFill>
              <a:latin typeface="Corbel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27" y="1373510"/>
            <a:ext cx="7804264" cy="474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2E859DE-F811-4BFB-82B6-72BB97738C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67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96948-DEC1-4D17-A964-5745CCA9CF55}" type="datetimeFigureOut">
              <a:rPr lang="tr-TR" smtClean="0"/>
              <a:pPr/>
              <a:t>17.10.2023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215FB-820D-4F6C-87B2-9EAC656160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39552" y="1268760"/>
            <a:ext cx="8424936" cy="4752528"/>
          </a:xfrm>
          <a:prstGeom prst="rect">
            <a:avLst/>
          </a:prstGeom>
        </p:spPr>
        <p:txBody>
          <a:bodyPr anchor="ctr"/>
          <a:lstStyle>
            <a:lvl1pPr marL="266700" indent="-266700" algn="l">
              <a:buClr>
                <a:srgbClr val="92D050"/>
              </a:buClr>
              <a:buFont typeface="+mj-lt"/>
              <a:buAutoNum type="arabicPeriod"/>
              <a:defRPr/>
            </a:lvl1pPr>
            <a:lvl2pPr algn="l">
              <a:buClr>
                <a:srgbClr val="92D050"/>
              </a:buClr>
              <a:defRPr/>
            </a:lvl2pPr>
            <a:lvl3pPr algn="l">
              <a:buClr>
                <a:srgbClr val="92D050"/>
              </a:buClr>
              <a:defRPr/>
            </a:lvl3pPr>
            <a:lvl4pPr algn="l">
              <a:buClr>
                <a:srgbClr val="92D050"/>
              </a:buClr>
              <a:defRPr/>
            </a:lvl4pPr>
            <a:lvl5pPr algn="l">
              <a:buClr>
                <a:srgbClr val="92D05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692150" y="989013"/>
            <a:ext cx="812832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9"/>
          <a:stretch/>
        </p:blipFill>
        <p:spPr>
          <a:xfrm>
            <a:off x="0" y="6019060"/>
            <a:ext cx="9144000" cy="8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8BA7-442C-4017-82A8-703F1B186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7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2EB3-37A3-41EB-AB64-77C3E99E1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8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3870-88DA-4A31-A67E-B9E301D6F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30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9E86-D017-4D77-AF00-227659DC8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4447-0F62-46B2-B15D-1F926DC0CC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FD10-40AA-42BF-930A-FB1AE3A8B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0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nihalz\Desktop\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345189-65F8-4D85-B0A7-3568DF376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205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grpSp>
        <p:nvGrpSpPr>
          <p:cNvPr id="2056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2057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C:\Users\nihalz\Desktop\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CEA537-B9F8-415D-9B32-4157B2876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307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grpSp>
        <p:nvGrpSpPr>
          <p:cNvPr id="3080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3081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 userDrawn="1"/>
        </p:nvSpPr>
        <p:spPr bwMode="auto">
          <a:xfrm rot="10800000">
            <a:off x="0" y="6561138"/>
            <a:ext cx="9144000" cy="309562"/>
          </a:xfrm>
          <a:prstGeom prst="rect">
            <a:avLst/>
          </a:prstGeom>
          <a:gradFill rotWithShape="1">
            <a:gsLst>
              <a:gs pos="0">
                <a:srgbClr val="96BD0D"/>
              </a:gs>
              <a:gs pos="99001">
                <a:srgbClr val="22732C"/>
              </a:gs>
              <a:gs pos="100000">
                <a:srgbClr val="22732C"/>
              </a:gs>
            </a:gsLst>
            <a:lin ang="0" scaled="1"/>
          </a:gradFill>
          <a:ln>
            <a:noFill/>
          </a:ln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endParaRPr lang="tr-TR" altLang="en-US" noProof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60363"/>
            <a:ext cx="8064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2052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11275"/>
            <a:ext cx="8361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</p:txBody>
      </p:sp>
      <p:sp>
        <p:nvSpPr>
          <p:cNvPr id="2054" name="Rectangle 1"/>
          <p:cNvSpPr>
            <a:spLocks noChangeArrowheads="1"/>
          </p:cNvSpPr>
          <p:nvPr userDrawn="1"/>
        </p:nvSpPr>
        <p:spPr bwMode="auto">
          <a:xfrm>
            <a:off x="0" y="1011238"/>
            <a:ext cx="9144000" cy="46037"/>
          </a:xfrm>
          <a:prstGeom prst="rect">
            <a:avLst/>
          </a:prstGeom>
          <a:gradFill rotWithShape="1">
            <a:gsLst>
              <a:gs pos="0">
                <a:srgbClr val="96BD0D"/>
              </a:gs>
              <a:gs pos="99001">
                <a:srgbClr val="22732C"/>
              </a:gs>
              <a:gs pos="100000">
                <a:srgbClr val="22732C"/>
              </a:gs>
            </a:gsLst>
            <a:lin ang="0" scaled="1"/>
          </a:gra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endParaRPr lang="tr-TR" altLang="en-US" noProof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2" name="Image 14" descr="cartouche-IRB-seul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812800"/>
            <a:ext cx="517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8288" y="6343650"/>
            <a:ext cx="557212" cy="12223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4346F9E-B9C8-4955-B324-DE5BDB85E3F5}" type="datetime1">
              <a:rPr lang="fr-FR" altLang="en-US">
                <a:latin typeface="Arial" pitchFamily="34" charset="0"/>
              </a:rPr>
              <a:pPr>
                <a:defRPr/>
              </a:pPr>
              <a:t>17/10/2023</a:t>
            </a:fld>
            <a:endParaRPr lang="fr-FR" altLang="en-US">
              <a:latin typeface="Arial" pitchFamily="34" charset="0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35688" y="6345238"/>
            <a:ext cx="1535112" cy="12065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 algn="r">
              <a:defRPr/>
            </a:pPr>
            <a:r>
              <a:rPr lang="fr-FR">
                <a:latin typeface="Arial" pitchFamily="34" charset="0"/>
              </a:rPr>
              <a:t>Department / name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345238"/>
            <a:ext cx="193675" cy="12065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 algn="r">
              <a:defRPr/>
            </a:pPr>
            <a:fld id="{A1C4047A-9737-4D6E-8CD5-E0FC17262E5D}" type="slidenum">
              <a:rPr lang="fr-FR" altLang="en-US">
                <a:latin typeface="Arial" pitchFamily="34" charset="0"/>
              </a:rPr>
              <a:pPr algn="r">
                <a:defRPr/>
              </a:pPr>
              <a:t>‹#›</a:t>
            </a:fld>
            <a:endParaRPr lang="fr-FR" altLang="en-US">
              <a:latin typeface="Arial" pitchFamily="34" charset="0"/>
            </a:endParaRPr>
          </a:p>
        </p:txBody>
      </p:sp>
      <p:pic>
        <p:nvPicPr>
          <p:cNvPr id="2058" name="Picture 1" descr="C:\Users\nihalz\Desktop\01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9134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50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SzPct val="170000"/>
        <a:buFont typeface="Lucida Grande" charset="0"/>
        <a:buChar char="■"/>
        <a:defRPr sz="2800">
          <a:solidFill>
            <a:srgbClr val="4BA835"/>
          </a:solidFill>
          <a:latin typeface="Arial" pitchFamily="34" charset="0"/>
          <a:ea typeface="+mn-ea"/>
          <a:cs typeface="ヒラギノ角ゴ Pro W3" charset="0"/>
        </a:defRPr>
      </a:lvl1pPr>
      <a:lvl2pPr marL="847725" indent="-350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Lucida Grande" charset="0"/>
        <a:buChar char="❚"/>
        <a:defRPr sz="2400">
          <a:solidFill>
            <a:schemeClr val="accent2"/>
          </a:solidFill>
          <a:latin typeface="Arial" pitchFamily="34" charset="0"/>
          <a:ea typeface="+mn-ea"/>
          <a:cs typeface="BNPP Sans"/>
        </a:defRPr>
      </a:lvl2pPr>
      <a:lvl3pPr marL="1133475" indent="-284163" algn="l" rtl="0" eaLnBrk="0" fontAlgn="base" hangingPunct="0">
        <a:spcBef>
          <a:spcPct val="20000"/>
        </a:spcBef>
        <a:spcAft>
          <a:spcPct val="0"/>
        </a:spcAft>
        <a:buClr>
          <a:srgbClr val="3E594D"/>
        </a:buClr>
        <a:buFont typeface="Lucida Grande" charset="0"/>
        <a:buChar char="❙"/>
        <a:defRPr sz="2000">
          <a:solidFill>
            <a:srgbClr val="3E594D"/>
          </a:solidFill>
          <a:latin typeface="Arial" pitchFamily="34" charset="0"/>
          <a:ea typeface="ヒラギノ角ゴ Pro W3" charset="-128"/>
          <a:cs typeface="BNPP Sans"/>
        </a:defRPr>
      </a:lvl3pPr>
      <a:lvl4pPr marL="1428750" indent="-293688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Lucida Grande" charset="0"/>
        <a:buChar char="❘"/>
        <a:defRPr sz="2000">
          <a:solidFill>
            <a:srgbClr val="000000"/>
          </a:solidFill>
          <a:latin typeface="Arial" pitchFamily="34" charset="0"/>
          <a:ea typeface="ヒラギノ角ゴ Pro W3" charset="-128"/>
          <a:cs typeface="BNPP Sans"/>
        </a:defRPr>
      </a:lvl4pPr>
      <a:lvl5pPr marL="717550" indent="-87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3000"/>
        <a:buFont typeface="Lucida Grande" charset="0"/>
        <a:buChar char="»"/>
        <a:defRPr sz="1600">
          <a:solidFill>
            <a:srgbClr val="000000"/>
          </a:solidFill>
          <a:latin typeface="Arial" pitchFamily="34" charset="0"/>
          <a:ea typeface="ヒラギノ角ゴ Pro W3" charset="-128"/>
          <a:cs typeface="BNPP Sans"/>
        </a:defRPr>
      </a:lvl5pPr>
      <a:lvl6pPr marL="21574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6pPr>
      <a:lvl7pPr marL="26146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7pPr>
      <a:lvl8pPr marL="30718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8pPr>
      <a:lvl9pPr marL="35290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482498" y="1467174"/>
            <a:ext cx="6456362" cy="3154363"/>
          </a:xfrm>
        </p:spPr>
        <p:txBody>
          <a:bodyPr/>
          <a:lstStyle/>
          <a:p>
            <a:pPr algn="ctr">
              <a:defRPr/>
            </a:pP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Gençlik ve Spor Bakanlığı</a:t>
            </a:r>
            <a:b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Federasyon Tahsilat Sistemi</a:t>
            </a:r>
            <a:b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6A84E5F-D67D-4DA1-A7D5-D4D34A982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0929" cy="11609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Kurum Tahsilat Sistemi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0" y="2477193"/>
            <a:ext cx="1421329" cy="104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483" y="2445487"/>
            <a:ext cx="1280968" cy="10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222205" y="2945219"/>
            <a:ext cx="10526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933507" y="2984163"/>
            <a:ext cx="11376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041451" y="3444950"/>
            <a:ext cx="135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Abone borç sorgulama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3507" y="3522840"/>
            <a:ext cx="2562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Banka online olarak Kuruma borç sorgular ve sorgu sonucu borç döner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933507" y="3232298"/>
            <a:ext cx="1137684" cy="10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 rot="10800000" flipV="1">
            <a:off x="2719764" y="3668233"/>
            <a:ext cx="1435395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07805" y="4723169"/>
            <a:ext cx="250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Tahsilat sonucu Aboneye tahsilat dekontu verilir.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91A51A4-B286-4131-8572-677F83DA3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30" y="2415321"/>
            <a:ext cx="1137684" cy="11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5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Banka Tahsilat Kanallarımız ve Kanal Fiyatlaması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3133" y="1885874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Aboneler Bankamız İnternet ve Mobil Bankacılık ve şube gişelerimizden ödeme yapabilirler.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3133" y="2806995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Abonelerden ödeme yaparken bir komisyon  talep edilmemektedir.</a:t>
            </a:r>
          </a:p>
        </p:txBody>
      </p:sp>
    </p:spTree>
    <p:extLst>
      <p:ext uri="{BB962C8B-B14F-4D97-AF65-F5344CB8AC3E}">
        <p14:creationId xmlns:p14="http://schemas.microsoft.com/office/powerpoint/2010/main" val="298654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 ve Mobil Bankacılık Ekran Görüntüsü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" y="1527139"/>
            <a:ext cx="8155172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176" y="1190848"/>
            <a:ext cx="486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İnternet Bankacılığı Ödeme Adımları</a:t>
            </a:r>
          </a:p>
        </p:txBody>
      </p:sp>
    </p:spTree>
    <p:extLst>
      <p:ext uri="{BB962C8B-B14F-4D97-AF65-F5344CB8AC3E}">
        <p14:creationId xmlns:p14="http://schemas.microsoft.com/office/powerpoint/2010/main" val="324538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Mobil Bankacılık Ekran Görüntüsü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2" y="1318880"/>
            <a:ext cx="3851533" cy="22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3732027"/>
            <a:ext cx="3997842" cy="228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3" y="3659205"/>
            <a:ext cx="3976577" cy="24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544" y="1052623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Mobil Bankacılık Ödeme Adımları</a:t>
            </a:r>
          </a:p>
        </p:txBody>
      </p:sp>
    </p:spTree>
    <p:extLst>
      <p:ext uri="{BB962C8B-B14F-4D97-AF65-F5344CB8AC3E}">
        <p14:creationId xmlns:p14="http://schemas.microsoft.com/office/powerpoint/2010/main" val="1528951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rgbClr val="0070C0"/>
          </a:solidFill>
        </a:ln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uv 1 et pages de bullet points">
  <a:themeElements>
    <a:clrScheme name="">
      <a:dk1>
        <a:srgbClr val="58585A"/>
      </a:dk1>
      <a:lt1>
        <a:srgbClr val="FFFFFF"/>
      </a:lt1>
      <a:dk2>
        <a:srgbClr val="008000"/>
      </a:dk2>
      <a:lt2>
        <a:srgbClr val="808080"/>
      </a:lt2>
      <a:accent1>
        <a:srgbClr val="4BA835"/>
      </a:accent1>
      <a:accent2>
        <a:srgbClr val="96BD0D"/>
      </a:accent2>
      <a:accent3>
        <a:srgbClr val="FFFFFF"/>
      </a:accent3>
      <a:accent4>
        <a:srgbClr val="4A4A4C"/>
      </a:accent4>
      <a:accent5>
        <a:srgbClr val="B1D1AE"/>
      </a:accent5>
      <a:accent6>
        <a:srgbClr val="87AB0B"/>
      </a:accent6>
      <a:hlink>
        <a:srgbClr val="00915A"/>
      </a:hlink>
      <a:folHlink>
        <a:srgbClr val="4795C5"/>
      </a:folHlink>
    </a:clrScheme>
    <a:fontScheme name="EM2011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EM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15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F9B932"/>
        </a:accent1>
        <a:accent2>
          <a:srgbClr val="97BE0D"/>
        </a:accent2>
        <a:accent3>
          <a:srgbClr val="FFFFFF"/>
        </a:accent3>
        <a:accent4>
          <a:srgbClr val="4A4A4C"/>
        </a:accent4>
        <a:accent5>
          <a:srgbClr val="FBD9AD"/>
        </a:accent5>
        <a:accent6>
          <a:srgbClr val="88AC0B"/>
        </a:accent6>
        <a:hlink>
          <a:srgbClr val="00915A"/>
        </a:hlink>
        <a:folHlink>
          <a:srgbClr val="4BC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5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F9B932"/>
        </a:accent1>
        <a:accent2>
          <a:srgbClr val="97BE0D"/>
        </a:accent2>
        <a:accent3>
          <a:srgbClr val="FFFFFF"/>
        </a:accent3>
        <a:accent4>
          <a:srgbClr val="4A4A4C"/>
        </a:accent4>
        <a:accent5>
          <a:srgbClr val="FBD9AD"/>
        </a:accent5>
        <a:accent6>
          <a:srgbClr val="88AC0B"/>
        </a:accent6>
        <a:hlink>
          <a:srgbClr val="00915A"/>
        </a:hlink>
        <a:folHlink>
          <a:srgbClr val="4BC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BA83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1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XMLData TextToDisplay="%CLASSIFICATIONDATETIME%">14:28 17/03/2021</XMLData>
</file>

<file path=customXml/item2.xml><?xml version="1.0" encoding="utf-8"?>
<XMLData TextToDisplay="%DOCUMENTGUID%">{00000000-0000-0000-0000-000000000000}</XMLData>
</file>

<file path=customXml/item3.xml><?xml version="1.0" encoding="utf-8"?>
<XMLData TextToDisplay="RightsWATCHMark">4|TEB-TEB-Restricted / Internal|{00000000-0000-0000-0000-000000000000}</XMLData>
</file>

<file path=customXml/itemProps1.xml><?xml version="1.0" encoding="utf-8"?>
<ds:datastoreItem xmlns:ds="http://schemas.openxmlformats.org/officeDocument/2006/customXml" ds:itemID="{4C0AC408-E237-4E71-909C-C75D68F01ACA}">
  <ds:schemaRefs/>
</ds:datastoreItem>
</file>

<file path=customXml/itemProps2.xml><?xml version="1.0" encoding="utf-8"?>
<ds:datastoreItem xmlns:ds="http://schemas.openxmlformats.org/officeDocument/2006/customXml" ds:itemID="{D1854556-5894-428B-9BAA-F63D7638A41E}">
  <ds:schemaRefs/>
</ds:datastoreItem>
</file>

<file path=customXml/itemProps3.xml><?xml version="1.0" encoding="utf-8"?>
<ds:datastoreItem xmlns:ds="http://schemas.openxmlformats.org/officeDocument/2006/customXml" ds:itemID="{58FFED47-DBC9-4980-9984-AB85F49E6DE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BNPPcorpo_43_dev_ENG</Template>
  <TotalTime>41971</TotalTime>
  <Words>78</Words>
  <Application>Microsoft Office PowerPoint</Application>
  <PresentationFormat>Ekran Gösterisi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3" baseType="lpstr">
      <vt:lpstr>Alstom</vt:lpstr>
      <vt:lpstr>Arial</vt:lpstr>
      <vt:lpstr>Corbel</vt:lpstr>
      <vt:lpstr>Lucida Grande</vt:lpstr>
      <vt:lpstr>Wingdings</vt:lpstr>
      <vt:lpstr>Modèle par défaut</vt:lpstr>
      <vt:lpstr>1_Modèle par défaut</vt:lpstr>
      <vt:lpstr>2_Couv 1 et pages de bullet points</vt:lpstr>
      <vt:lpstr>Gençlik ve Spor Bakanlığı Federasyon Tahsilat Sistemi  </vt:lpstr>
      <vt:lpstr>Kurum Tahsilat Sistemi</vt:lpstr>
      <vt:lpstr>Banka Tahsilat Kanallarımız ve Kanal Fiyatlaması</vt:lpstr>
      <vt:lpstr>İnternet ve Mobil Bankacılık Ekran Görüntüsü</vt:lpstr>
      <vt:lpstr>Mobil Bankacılık Ekran Görüntüsü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line title</dc:title>
  <dc:creator>nihalz</dc:creator>
  <cp:lastModifiedBy>Ugur C.</cp:lastModifiedBy>
  <cp:revision>1465</cp:revision>
  <cp:lastPrinted>2015-01-02T16:19:51Z</cp:lastPrinted>
  <dcterms:created xsi:type="dcterms:W3CDTF">2011-07-07T14:15:53Z</dcterms:created>
  <dcterms:modified xsi:type="dcterms:W3CDTF">2023-10-17T14:08:00Z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4|TEB-TEB-Restricted / Internal|{00000000-0000-0000-0000-000000000000}</vt:lpwstr>
  </property>
</Properties>
</file>